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4018"/>
            <a:ext cx="71261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Strategic Recommendations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76295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1989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48019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Promote exclusive benefits to convert high-frequency buyers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23843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350657"/>
            <a:ext cx="35186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384107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Reward repeat buyers to move them into "Loyal" segment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48472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711541"/>
            <a:ext cx="29598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201960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Balance sales boosts with margin control on discount-dependent products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154579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4674" y="6381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54674" y="687181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Focus on high-revenue age groups and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05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3630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8681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35852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Transactional records analyzed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83630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8681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35852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Features per transaction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836307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37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8681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358521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 Review Rating column only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203388"/>
            <a:ext cx="31330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93790" y="57845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2267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2033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99521" y="57845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Purchase patterns &amp; frequency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62267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Discounts, ratings, shipping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898" y="602933"/>
            <a:ext cx="5802154" cy="628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Preparation Journey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3898" y="1533049"/>
            <a:ext cx="201097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03898" y="1851898"/>
            <a:ext cx="7736205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6" name="Text 3"/>
          <p:cNvSpPr/>
          <p:nvPr/>
        </p:nvSpPr>
        <p:spPr>
          <a:xfrm>
            <a:off x="703898" y="1998107"/>
            <a:ext cx="307181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Loading &amp; Exploration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03898" y="2433042"/>
            <a:ext cx="77362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Imported dataset using pandas, analyzed structure with df.info() and summary statistics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3898" y="3106698"/>
            <a:ext cx="201097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03898" y="3425547"/>
            <a:ext cx="7736205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0" name="Text 7"/>
          <p:cNvSpPr/>
          <p:nvPr/>
        </p:nvSpPr>
        <p:spPr>
          <a:xfrm>
            <a:off x="703898" y="3571756"/>
            <a:ext cx="2524839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Missing Data Handling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703898" y="4006691"/>
            <a:ext cx="77362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Imputed Review Rating nulls using median rating per product category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03898" y="4680347"/>
            <a:ext cx="201097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3898" y="4999196"/>
            <a:ext cx="7736205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4" name="Text 11"/>
          <p:cNvSpPr/>
          <p:nvPr/>
        </p:nvSpPr>
        <p:spPr>
          <a:xfrm>
            <a:off x="703898" y="5145405"/>
            <a:ext cx="251424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Feature Engineering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03898" y="5580340"/>
            <a:ext cx="77362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Created age_group bins and purchase_frequency_days columns for deeper insights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03898" y="6253996"/>
            <a:ext cx="201097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 Light" pitchFamily="34" charset="0"/>
                <a:ea typeface="Lato Light" pitchFamily="34" charset="-122"/>
                <a:cs typeface="Lato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703898" y="6572845"/>
            <a:ext cx="7736205" cy="22860"/>
          </a:xfrm>
          <a:prstGeom prst="rect">
            <a:avLst/>
          </a:prstGeom>
          <a:solidFill>
            <a:srgbClr val="282824"/>
          </a:solidFill>
          <a:ln/>
        </p:spPr>
      </p:sp>
      <p:sp>
        <p:nvSpPr>
          <p:cNvPr id="18" name="Text 15"/>
          <p:cNvSpPr/>
          <p:nvPr/>
        </p:nvSpPr>
        <p:spPr>
          <a:xfrm>
            <a:off x="703898" y="6719054"/>
            <a:ext cx="2514243" cy="314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Database Integration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03898" y="7153989"/>
            <a:ext cx="7736205" cy="321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Connected to PostgreSQL and loaded cleaned data for SQL analysis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27922"/>
            <a:ext cx="70313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Revenue Insights by Gender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80936"/>
            <a:ext cx="43124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Analyzed total revenue generated by male vs. female customers to identify spending patterns and opportunities for targeted marketing strategies.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007418" y="3732014"/>
            <a:ext cx="23502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Understanding gender-based spending helps optimize product positioning and promotional campaigns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5667256" y="3732014"/>
            <a:ext cx="30480" cy="1814513"/>
          </a:xfrm>
          <a:prstGeom prst="rect">
            <a:avLst/>
          </a:prstGeom>
          <a:solidFill>
            <a:srgbClr val="282824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2590"/>
            <a:ext cx="66203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SQL Analysis Findings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71531"/>
            <a:ext cx="3664744" cy="3294340"/>
          </a:xfrm>
          <a:prstGeom prst="roundRect">
            <a:avLst>
              <a:gd name="adj" fmla="val 1033"/>
            </a:avLst>
          </a:prstGeom>
          <a:solidFill>
            <a:srgbClr val="E5DFD2"/>
          </a:solidFill>
          <a:ln/>
        </p:spPr>
      </p:sp>
      <p:sp>
        <p:nvSpPr>
          <p:cNvPr id="5" name="Shape 2"/>
          <p:cNvSpPr/>
          <p:nvPr/>
        </p:nvSpPr>
        <p:spPr>
          <a:xfrm>
            <a:off x="6507004" y="19983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4170" y="2185392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7004" y="2905601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07004" y="3750350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Identified customers using discounts while spending above average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1771531"/>
            <a:ext cx="3664863" cy="3294340"/>
          </a:xfrm>
          <a:prstGeom prst="roundRect">
            <a:avLst>
              <a:gd name="adj" fmla="val 1033"/>
            </a:avLst>
          </a:prstGeom>
          <a:solidFill>
            <a:srgbClr val="E5DFD2"/>
          </a:solidFill>
          <a:ln/>
        </p:spPr>
      </p:sp>
      <p:sp>
        <p:nvSpPr>
          <p:cNvPr id="10" name="Shape 6"/>
          <p:cNvSpPr/>
          <p:nvPr/>
        </p:nvSpPr>
        <p:spPr>
          <a:xfrm>
            <a:off x="10398562" y="19983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5728" y="2185392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8562" y="2905601"/>
            <a:ext cx="31256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398562" y="3396020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Found highest-rated products for promotional focus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5292685"/>
            <a:ext cx="7556421" cy="2214205"/>
          </a:xfrm>
          <a:prstGeom prst="roundRect">
            <a:avLst>
              <a:gd name="adj" fmla="val 1537"/>
            </a:avLst>
          </a:prstGeom>
          <a:solidFill>
            <a:srgbClr val="E5DFD2"/>
          </a:solidFill>
          <a:ln/>
        </p:spPr>
      </p:sp>
      <p:sp>
        <p:nvSpPr>
          <p:cNvPr id="15" name="Shape 10"/>
          <p:cNvSpPr/>
          <p:nvPr/>
        </p:nvSpPr>
        <p:spPr>
          <a:xfrm>
            <a:off x="6507004" y="551949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4170" y="5706547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07004" y="6426756"/>
            <a:ext cx="33472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07004" y="691717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Compared Standard vs. Express shipping purchase amounts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6663"/>
            <a:ext cx="78684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Subscribers Drive Higher Value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588538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428" y="2145744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65916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Higher Average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21981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Subscribers spend more per transaction than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251633" y="356342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42%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23" y="2145744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29130" y="5831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Revenue Contribution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56884" y="6321981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Subscribers generate disproportionate share of total revenue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69400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Subscription status strongly correlates with customer lifetime value and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502" y="608528"/>
            <a:ext cx="8217337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Segmentation Strategy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5609" y="1742599"/>
            <a:ext cx="2158365" cy="127492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9177" y="2382441"/>
            <a:ext cx="311110" cy="3111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45192" y="1963817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Loyal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5345192" y="2442210"/>
            <a:ext cx="2955965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Frequent buyers, highest value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5179219" y="3029902"/>
            <a:ext cx="8621435" cy="15240"/>
          </a:xfrm>
          <a:prstGeom prst="roundRect">
            <a:avLst>
              <a:gd name="adj" fmla="val 217811"/>
            </a:avLst>
          </a:prstGeom>
          <a:solidFill>
            <a:srgbClr val="CBC5B8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307" y="3072765"/>
            <a:ext cx="4316849" cy="1274921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9058" y="3554611"/>
            <a:ext cx="311110" cy="31111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24374" y="329398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Returning</a:t>
            </a:r>
            <a:endParaRPr lang="en-US" sz="2150" dirty="0"/>
          </a:p>
        </p:txBody>
      </p:sp>
      <p:sp>
        <p:nvSpPr>
          <p:cNvPr id="11" name="Text 5"/>
          <p:cNvSpPr/>
          <p:nvPr/>
        </p:nvSpPr>
        <p:spPr>
          <a:xfrm>
            <a:off x="6424374" y="3772376"/>
            <a:ext cx="3956090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Multiple purchases, growing engagement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6258401" y="4360069"/>
            <a:ext cx="7542252" cy="15240"/>
          </a:xfrm>
          <a:prstGeom prst="roundRect">
            <a:avLst>
              <a:gd name="adj" fmla="val 217811"/>
            </a:avLst>
          </a:prstGeom>
          <a:solidFill>
            <a:srgbClr val="CBC5B8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125" y="4402931"/>
            <a:ext cx="6475214" cy="1274921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9177" y="4884777"/>
            <a:ext cx="311110" cy="31111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3557" y="4624149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New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7503557" y="5102543"/>
            <a:ext cx="3728204" cy="354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First-time customers, conversion focus</a:t>
            </a:r>
            <a:endParaRPr lang="en-US" sz="1700" dirty="0"/>
          </a:p>
        </p:txBody>
      </p:sp>
      <p:sp>
        <p:nvSpPr>
          <p:cNvPr id="17" name="Text 9"/>
          <p:cNvSpPr/>
          <p:nvPr/>
        </p:nvSpPr>
        <p:spPr>
          <a:xfrm>
            <a:off x="774502" y="6147911"/>
            <a:ext cx="3769638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Discount-Dependent Products</a:t>
            </a:r>
            <a:endParaRPr lang="en-US" sz="2150" dirty="0"/>
          </a:p>
        </p:txBody>
      </p:sp>
      <p:sp>
        <p:nvSpPr>
          <p:cNvPr id="18" name="Text 10"/>
          <p:cNvSpPr/>
          <p:nvPr/>
        </p:nvSpPr>
        <p:spPr>
          <a:xfrm>
            <a:off x="774502" y="6714768"/>
            <a:ext cx="6270784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5 products with highest percentage of discounted purchases identified for margin optimization</a:t>
            </a:r>
            <a:endParaRPr lang="en-US" sz="1700" dirty="0"/>
          </a:p>
        </p:txBody>
      </p:sp>
      <p:sp>
        <p:nvSpPr>
          <p:cNvPr id="19" name="Text 11"/>
          <p:cNvSpPr/>
          <p:nvPr/>
        </p:nvSpPr>
        <p:spPr>
          <a:xfrm>
            <a:off x="7592735" y="6147911"/>
            <a:ext cx="2796897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Repeat Buyer Patterns</a:t>
            </a:r>
            <a:endParaRPr lang="en-US" sz="2150" dirty="0"/>
          </a:p>
        </p:txBody>
      </p:sp>
      <p:sp>
        <p:nvSpPr>
          <p:cNvPr id="20" name="Text 12"/>
          <p:cNvSpPr/>
          <p:nvPr/>
        </p:nvSpPr>
        <p:spPr>
          <a:xfrm>
            <a:off x="7592735" y="6714768"/>
            <a:ext cx="6270784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Customers with 5+ purchases show significantly higher subscription rates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27503"/>
            <a:ext cx="57594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Revenue by Age Group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76443"/>
            <a:ext cx="3664744" cy="1730812"/>
          </a:xfrm>
          <a:prstGeom prst="roundRect">
            <a:avLst>
              <a:gd name="adj" fmla="val 1966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1084" y="3233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Young Adults (18-30)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51084" y="3724156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 frequency, moderate spend per transaction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976443"/>
            <a:ext cx="3664863" cy="1730812"/>
          </a:xfrm>
          <a:prstGeom prst="roundRect">
            <a:avLst>
              <a:gd name="adj" fmla="val 1966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42642" y="3233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Middle Age (31-50)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42642" y="3724156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Highest revenue contribution, premium product preference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67909"/>
          </a:xfrm>
          <a:prstGeom prst="roundRect">
            <a:avLst>
              <a:gd name="adj" fmla="val 2487"/>
            </a:avLst>
          </a:prstGeom>
          <a:solidFill>
            <a:srgbClr val="EFECE6"/>
          </a:solidFill>
          <a:ln w="30480">
            <a:solidFill>
              <a:srgbClr val="CBC5B8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1084" y="5191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Mature (51+)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51084" y="5681782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Loyal customers, consistent purchasing patterns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40612"/>
            <a:ext cx="80975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Interactive 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16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Visual Insights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Real-time revenue tracking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Customer segment analysis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Product performance metrics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216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Interactive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57975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Filter by demographics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23970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Drill-down capabilities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66819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Trend visualization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2025-12-03T12:44:45Z</dcterms:created>
  <dcterms:modified xsi:type="dcterms:W3CDTF">2025-12-03T12:44:45Z</dcterms:modified>
</cp:coreProperties>
</file>